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24"/>
  </p:notesMasterIdLst>
  <p:sldIdLst>
    <p:sldId id="256" r:id="rId2"/>
    <p:sldId id="257" r:id="rId3"/>
    <p:sldId id="266" r:id="rId4"/>
    <p:sldId id="267" r:id="rId5"/>
    <p:sldId id="258" r:id="rId6"/>
    <p:sldId id="268" r:id="rId7"/>
    <p:sldId id="260" r:id="rId8"/>
    <p:sldId id="280" r:id="rId9"/>
    <p:sldId id="262" r:id="rId10"/>
    <p:sldId id="270" r:id="rId11"/>
    <p:sldId id="263" r:id="rId12"/>
    <p:sldId id="271" r:id="rId13"/>
    <p:sldId id="264" r:id="rId14"/>
    <p:sldId id="265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12192000" cy="6858000"/>
  <p:notesSz cx="6858000" cy="99472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A6270-D520-4FF7-AA93-B6C9B9A7358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7126"/>
            <a:ext cx="5486400" cy="39167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864657-60A3-426B-B561-412CDB325F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46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BB02-200B-43E7-8AA3-41937EF3FE5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3213DB9-6FDA-4530-AC3A-3AEA9CC975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682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BB02-200B-43E7-8AA3-41937EF3FE5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3213DB9-6FDA-4530-AC3A-3AEA9CC975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052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BB02-200B-43E7-8AA3-41937EF3FE5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3213DB9-6FDA-4530-AC3A-3AEA9CC9753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7853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BB02-200B-43E7-8AA3-41937EF3FE5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3213DB9-6FDA-4530-AC3A-3AEA9CC975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082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BB02-200B-43E7-8AA3-41937EF3FE5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3213DB9-6FDA-4530-AC3A-3AEA9CC9753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3728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BB02-200B-43E7-8AA3-41937EF3FE5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3213DB9-6FDA-4530-AC3A-3AEA9CC975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4608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BB02-200B-43E7-8AA3-41937EF3FE5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3DB9-6FDA-4530-AC3A-3AEA9CC975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850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BB02-200B-43E7-8AA3-41937EF3FE5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3DB9-6FDA-4530-AC3A-3AEA9CC975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013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BB02-200B-43E7-8AA3-41937EF3FE5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3DB9-6FDA-4530-AC3A-3AEA9CC975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807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BB02-200B-43E7-8AA3-41937EF3FE5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3213DB9-6FDA-4530-AC3A-3AEA9CC975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317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BB02-200B-43E7-8AA3-41937EF3FE5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3213DB9-6FDA-4530-AC3A-3AEA9CC975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114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BB02-200B-43E7-8AA3-41937EF3FE5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3213DB9-6FDA-4530-AC3A-3AEA9CC975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150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BB02-200B-43E7-8AA3-41937EF3FE5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3DB9-6FDA-4530-AC3A-3AEA9CC975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363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BB02-200B-43E7-8AA3-41937EF3FE5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3DB9-6FDA-4530-AC3A-3AEA9CC975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239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BB02-200B-43E7-8AA3-41937EF3FE5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3DB9-6FDA-4530-AC3A-3AEA9CC975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252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4BB02-200B-43E7-8AA3-41937EF3FE5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3213DB9-6FDA-4530-AC3A-3AEA9CC975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58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4BB02-200B-43E7-8AA3-41937EF3FE59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3213DB9-6FDA-4530-AC3A-3AEA9CC975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60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2744" y="790303"/>
            <a:ext cx="8915399" cy="2262781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Наставничество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стратегия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развития…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4" y="4372431"/>
            <a:ext cx="8383586" cy="1126283"/>
          </a:xfrm>
        </p:spPr>
        <p:txBody>
          <a:bodyPr>
            <a:normAutofit lnSpcReduction="10000"/>
          </a:bodyPr>
          <a:lstStyle/>
          <a:p>
            <a:pPr algn="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Густокашина Людмила Анатольевна,  </a:t>
            </a:r>
          </a:p>
          <a:p>
            <a:pPr algn="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ректор АНО ДПО «ОИПО», </a:t>
            </a:r>
          </a:p>
          <a:p>
            <a:pPr algn="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к.п.н., доцент, Заслуженный учитель РФ</a:t>
            </a: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71471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444137"/>
            <a:ext cx="8911687" cy="146086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8171" y="1567543"/>
            <a:ext cx="9806441" cy="4343679"/>
          </a:xfrm>
        </p:spPr>
        <p:txBody>
          <a:bodyPr>
            <a:noAutofit/>
          </a:bodyPr>
          <a:lstStyle/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 – участник программы наставничества, имеющий успешный опыт в достижении жизненного, личностного и профессионального результата, готовый и компетентный делиться опытом и навыком, необходимыми для стимуляции и поддержки процессов самореализации и самосовершенствования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наставляемого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 – педагогический работник, назначаемый ответственным за профессиональную и должностную адаптацию лица, 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которого осуществляется наставническая деятельность в образовательной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309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24297" y="457201"/>
            <a:ext cx="9780315" cy="54540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Наставник </a:t>
            </a:r>
            <a:r>
              <a:rPr 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учитель, воспитатель, руководитель.</a:t>
            </a:r>
          </a:p>
          <a:p>
            <a:pPr marL="0" indent="0" algn="r">
              <a:buNone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С.И.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Ожегов</a:t>
            </a:r>
          </a:p>
          <a:p>
            <a:pPr marL="0" indent="0" algn="just">
              <a:buNone/>
            </a:pPr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Единственный разумный способ обучать людей – это подавать им пример.</a:t>
            </a:r>
          </a:p>
          <a:p>
            <a:pPr marL="0" indent="0" algn="r">
              <a:buNone/>
            </a:pP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 Эйнштейн</a:t>
            </a:r>
          </a:p>
          <a:p>
            <a:pPr marL="0" indent="0" algn="r">
              <a:buNone/>
            </a:pP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0268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99741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Наставляемый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946366"/>
            <a:ext cx="8915400" cy="39648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Наставляемый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участник системы наставничества, который через взаимодействие с наставником и при его помощи и поддержке приобретает новый опыт, развивает необходимые навыки и компетенции, добивается предсказуемых результатов, преодолевая тем самым свои профессиональные затруднения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1373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0092" y="114659"/>
            <a:ext cx="8774475" cy="1280890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наставничества в системе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«наставник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учитель»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7137950"/>
              </p:ext>
            </p:extLst>
          </p:nvPr>
        </p:nvGraphicFramePr>
        <p:xfrm>
          <a:off x="875211" y="1395548"/>
          <a:ext cx="10868298" cy="5302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27349">
                  <a:extLst>
                    <a:ext uri="{9D8B030D-6E8A-4147-A177-3AD203B41FA5}">
                      <a16:colId xmlns:a16="http://schemas.microsoft.com/office/drawing/2014/main" val="2780245691"/>
                    </a:ext>
                  </a:extLst>
                </a:gridCol>
                <a:gridCol w="8740949">
                  <a:extLst>
                    <a:ext uri="{9D8B030D-6E8A-4147-A177-3AD203B41FA5}">
                      <a16:colId xmlns:a16="http://schemas.microsoft.com/office/drawing/2014/main" val="2926397642"/>
                    </a:ext>
                  </a:extLst>
                </a:gridCol>
              </a:tblGrid>
              <a:tr h="291586">
                <a:tc>
                  <a:txBody>
                    <a:bodyPr/>
                    <a:lstStyle/>
                    <a:p>
                      <a:pPr marL="4572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Функции 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07" marR="58107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Детализация</a:t>
                      </a:r>
                      <a:endParaRPr lang="ru-RU" sz="1100" b="0">
                        <a:effectLst/>
                        <a:latin typeface="Times New Roman" panose="02020603050405020304" pitchFamily="18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07" marR="58107" marT="0" marB="0"/>
                </a:tc>
                <a:extLst>
                  <a:ext uri="{0D108BD9-81ED-4DB2-BD59-A6C34878D82A}">
                    <a16:rowId xmlns:a16="http://schemas.microsoft.com/office/drawing/2014/main" val="1371949480"/>
                  </a:ext>
                </a:extLst>
              </a:tr>
              <a:tr h="555672">
                <a:tc>
                  <a:txBody>
                    <a:bodyPr/>
                    <a:lstStyle/>
                    <a:p>
                      <a:pPr marL="4572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07" marR="5810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профессионального становления личности молодого учителя 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07" marR="58107" marT="0" marB="0"/>
                </a:tc>
                <a:extLst>
                  <a:ext uri="{0D108BD9-81ED-4DB2-BD59-A6C34878D82A}">
                    <a16:rowId xmlns:a16="http://schemas.microsoft.com/office/drawing/2014/main" val="1698362354"/>
                  </a:ext>
                </a:extLst>
              </a:tr>
              <a:tr h="555672">
                <a:tc>
                  <a:txBody>
                    <a:bodyPr/>
                    <a:lstStyle/>
                    <a:p>
                      <a:pPr marL="4572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Воспитание 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07" marR="5810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Воспитание педагогической культуры, культуры делового общения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07" marR="58107" marT="0" marB="0"/>
                </a:tc>
                <a:extLst>
                  <a:ext uri="{0D108BD9-81ED-4DB2-BD59-A6C34878D82A}">
                    <a16:rowId xmlns:a16="http://schemas.microsoft.com/office/drawing/2014/main" val="3294387030"/>
                  </a:ext>
                </a:extLst>
              </a:tr>
              <a:tr h="555672">
                <a:tc>
                  <a:txBody>
                    <a:bodyPr/>
                    <a:lstStyle/>
                    <a:p>
                      <a:pPr marL="4572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Обучение 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07" marR="5810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Совершенствование имеющихся профессиональных компетенций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07" marR="58107" marT="0" marB="0"/>
                </a:tc>
                <a:extLst>
                  <a:ext uri="{0D108BD9-81ED-4DB2-BD59-A6C34878D82A}">
                    <a16:rowId xmlns:a16="http://schemas.microsoft.com/office/drawing/2014/main" val="2273666994"/>
                  </a:ext>
                </a:extLst>
              </a:tr>
              <a:tr h="833508">
                <a:tc>
                  <a:txBody>
                    <a:bodyPr/>
                    <a:lstStyle/>
                    <a:p>
                      <a:pPr marL="4572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Адаптация 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07" marR="5810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Оказание помощи в адаптации к условиям реальной педагогической деятельности, корпоративной культуре 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07" marR="58107" marT="0" marB="0"/>
                </a:tc>
                <a:extLst>
                  <a:ext uri="{0D108BD9-81ED-4DB2-BD59-A6C34878D82A}">
                    <a16:rowId xmlns:a16="http://schemas.microsoft.com/office/drawing/2014/main" val="2702716070"/>
                  </a:ext>
                </a:extLst>
              </a:tr>
              <a:tr h="833508">
                <a:tc>
                  <a:txBody>
                    <a:bodyPr/>
                    <a:lstStyle/>
                    <a:p>
                      <a:pPr marL="4572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07" marR="5810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профессиональной деятельности молодого педагога и педагога, имеющего профессиональные дефициты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07" marR="58107" marT="0" marB="0"/>
                </a:tc>
                <a:extLst>
                  <a:ext uri="{0D108BD9-81ED-4DB2-BD59-A6C34878D82A}">
                    <a16:rowId xmlns:a16="http://schemas.microsoft.com/office/drawing/2014/main" val="3299327936"/>
                  </a:ext>
                </a:extLst>
              </a:tr>
              <a:tr h="833508">
                <a:tc>
                  <a:txBody>
                    <a:bodyPr/>
                    <a:lstStyle/>
                    <a:p>
                      <a:pPr marL="4572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Поддержка 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07" marR="5810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Оказание моральной и психологической поддержки, мотивации в преодолении возникающих профессиональных затруднений 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07" marR="58107" marT="0" marB="0"/>
                </a:tc>
                <a:extLst>
                  <a:ext uri="{0D108BD9-81ED-4DB2-BD59-A6C34878D82A}">
                    <a16:rowId xmlns:a16="http://schemas.microsoft.com/office/drawing/2014/main" val="2536218232"/>
                  </a:ext>
                </a:extLst>
              </a:tr>
              <a:tr h="833508">
                <a:tc>
                  <a:txBody>
                    <a:bodyPr/>
                    <a:lstStyle/>
                    <a:p>
                      <a:pPr marL="45720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Содействие 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07" marR="58107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Содействие в освоении эффективных педагогических практик с различным контингентом обучающихся, родителей </a:t>
                      </a:r>
                      <a:endParaRPr lang="ru-RU" sz="1100" b="0" dirty="0">
                        <a:effectLst/>
                        <a:latin typeface="Times New Roman" panose="02020603050405020304" pitchFamily="18" charset="0"/>
                        <a:ea typeface="Trebuchet MS" panose="020B06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107" marR="58107" marT="0" marB="0"/>
                </a:tc>
                <a:extLst>
                  <a:ext uri="{0D108BD9-81ED-4DB2-BD59-A6C34878D82A}">
                    <a16:rowId xmlns:a16="http://schemas.microsoft.com/office/drawing/2014/main" val="6229367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30670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3669" y="624110"/>
            <a:ext cx="9910943" cy="1280890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 наставничества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9494" y="2024743"/>
            <a:ext cx="10659291" cy="4506685"/>
          </a:xfrm>
        </p:spPr>
        <p:txBody>
          <a:bodyPr numCol="2">
            <a:normAutofit fontScale="92500" lnSpcReduction="10000"/>
          </a:bodyPr>
          <a:lstStyle/>
          <a:p>
            <a:pPr lvl="0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Традиционная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(классическая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менторинг,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Ситуационное наставничество,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Партнерское наставничество,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Групповое наставничество,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Краткосрочное наставничество,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Скоростное наставничество,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Флеш - наставничество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lv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Виртуальное наставничество,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Саморегулируемое наставничество,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Реверсивное наставничество,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Командное наставничество,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Супервизия,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«Подающий надежды»,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«Тень».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37905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Мысли …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8354" y="1905000"/>
            <a:ext cx="9976258" cy="4006222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Заставить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наставником невозможно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Наставничество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дело исключительно добровольное на позитиве. Наставник не тот, кто старше, а тот, кто достиг результата, к которому стремятся педагоги.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Наставник – это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друг, советчик, который умеет убеждать, внушать и вести за собой.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79005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для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8617" y="1724297"/>
            <a:ext cx="9505995" cy="418692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карьерного роста,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Признание заслуг и повышение статуса,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Репутация профессионала и доверия коллег,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навыков управления,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формировании команды,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Систематизация имеющегося опыта,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увидеть новые пути решения типовых задач.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49312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дефициты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5737" y="1580606"/>
            <a:ext cx="9688875" cy="4976948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Ограниченные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здоровья,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Несформированность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субъектной позиции, возрастная или индивидуальная несостоятельность («ограниченные возможности самоопределения»),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дезаптация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Осложненная социальная ситуация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развития,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Дети-сироты,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Подростки, состоящие на учете из-за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девиантного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поведения,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мигрантов.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Субъективная новизна ситуации в адаптационный период (переход на новый уровень образования),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 мотивации.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37124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Гуманистические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            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такими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800" y="2133600"/>
            <a:ext cx="9675812" cy="429332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Личностный подход к подростку, реализуемый в формуле: любить, понимать, принимать, сострадать, помогать.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Системность – необходимость всестороннего анализа проблемы социальной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дезаптации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подростка и применение системы мероприятий, адекватных выявленной проблематике.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Оптимистическая гипотеза – вера в подростка, опора на положительное в нем, формирование деятельностного подхода «сделай себя личностью сам».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Объективность подхода к подростку - знание многообразных аспектов жизнедеятельности школьного коллектива и каждой личности, выработка непредвзятых рекомендаций, учёт возрастных особенностей личности.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5590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Значимый взрослый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Для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наставник – носитель образа «успешной взрослости», человек, который хочет посвящать ребенку время, знания и силы. И он становится «значимым взрослым» в жизни детей. Об этом сочетании «значимый взрослый» стоит задуматься всему педагогическому корпусу. По аналитическим данным только 6% обучающихся в качестве значимого взрослого называют педагогов.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1822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5189" y="1227909"/>
            <a:ext cx="9431381" cy="46833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i="1" dirty="0" smtClean="0"/>
              <a:t>    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успешного человека </a:t>
            </a:r>
          </a:p>
          <a:p>
            <a:pPr marL="0" indent="0">
              <a:buNone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земле были и есть наставники.</a:t>
            </a:r>
          </a:p>
          <a:p>
            <a:pPr marL="0" indent="0" algn="r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Латанский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Человек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может по-настоящему усовершенствоваться,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помогает усовершенствоваться другим.</a:t>
            </a:r>
          </a:p>
          <a:p>
            <a:pPr marL="0" indent="0" algn="r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Чарльз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Диккенс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3621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313509"/>
            <a:ext cx="8911687" cy="1267097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в системе 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«ученик – ученик»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9166" y="1580607"/>
            <a:ext cx="10015446" cy="50553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Решаемые проблемы: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мотивация, слабо развитая волевая сфера, неудовлетворительная успеваемость, трудности при усвоении тех или иных предметов, несформированная саморегуляция;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коммуникации, замкнутость, одиночество, повышенная тревожность, агрессивность, склонность 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девиантному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поведению;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Сложность в профессиональном самоопределении, отсутствие осознанной позиции при выборе образовательной траектории, низкая информированность о способах самореализации в творческой, спортивной, интеллектуальной, социальной деятельности;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 самовыражения, кризис идентификации, низкий уровень ценностных ориентиров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8232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336727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опроса молодых специалистов Свердловской области и Пермского края 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 г.)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4663" y="1463041"/>
            <a:ext cx="10119949" cy="526433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ru-RU" sz="2200" dirty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96% отмечают недостаточный уровень профессиональной компетентности при взаимодействии с учащимися и их родителями;</a:t>
            </a:r>
            <a:endParaRPr lang="ru-RU" sz="1500" dirty="0">
              <a:latin typeface="Times New Roman" panose="02020603050405020304" pitchFamily="18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2200" dirty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75% опрошенных выделяют следующие трудности:</a:t>
            </a:r>
            <a:endParaRPr lang="ru-RU" sz="1500" dirty="0">
              <a:latin typeface="Times New Roman" panose="02020603050405020304" pitchFamily="18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Сложно контролировать и грамотно строить общение с детьми;</a:t>
            </a:r>
            <a:endParaRPr lang="ru-RU" sz="1500" dirty="0">
              <a:latin typeface="Times New Roman" panose="02020603050405020304" pitchFamily="18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Трудности осуществления индивидуального подхода к учащимся, особенно имеющим сложности развития и поведения;</a:t>
            </a:r>
            <a:endParaRPr lang="ru-RU" sz="1500" dirty="0">
              <a:latin typeface="Times New Roman" panose="02020603050405020304" pitchFamily="18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Не умеют адекватно анализировать качество знаний и уровень воспитанности обучающихся;</a:t>
            </a:r>
            <a:endParaRPr lang="ru-RU" sz="1500" dirty="0">
              <a:latin typeface="Times New Roman" panose="02020603050405020304" pitchFamily="18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Сложности с планированием учебно-познавательной деятельности обучающихся, внеурочной воспитательной </a:t>
            </a:r>
            <a:r>
              <a:rPr lang="ru-RU" sz="2200" dirty="0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работы;</a:t>
            </a:r>
            <a:endParaRPr lang="ru-RU" sz="1500" dirty="0">
              <a:latin typeface="Times New Roman" panose="02020603050405020304" pitchFamily="18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Рефлексивный анализ: самоанализ урока; самоанализ воспитательных </a:t>
            </a:r>
            <a:r>
              <a:rPr lang="ru-RU" sz="2200" dirty="0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мероприятий.</a:t>
            </a:r>
          </a:p>
          <a:p>
            <a:pPr lvl="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Сложности с </a:t>
            </a:r>
            <a:r>
              <a:rPr lang="ru-RU" sz="2200" dirty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тематическим и поурочным планированием, планированием деятельности кружка или факультатива, работы с родителями и т.п.;</a:t>
            </a:r>
            <a:endParaRPr lang="ru-RU" sz="1500" dirty="0">
              <a:latin typeface="Times New Roman" panose="02020603050405020304" pitchFamily="18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ru-RU" sz="2200" dirty="0">
                <a:latin typeface="Times New Roman" panose="02020603050405020304" pitchFamily="18" charset="0"/>
                <a:ea typeface="Trebuchet MS" panose="020B0603020202020204" pitchFamily="34" charset="0"/>
                <a:cs typeface="Times New Roman" panose="02020603050405020304" pitchFamily="18" charset="0"/>
              </a:rPr>
              <a:t>50% молодых педагогов заявляют сложности с организацией личного труда.</a:t>
            </a:r>
            <a:endParaRPr lang="ru-RU" sz="1500" dirty="0">
              <a:latin typeface="Times New Roman" panose="02020603050405020304" pitchFamily="18" charset="0"/>
              <a:ea typeface="Trebuchet MS" panose="020B060302020202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87081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8251" y="624110"/>
            <a:ext cx="9166361" cy="1280890"/>
          </a:xfrm>
        </p:spPr>
        <p:txBody>
          <a:bodyPr>
            <a:noAutofit/>
          </a:bodyPr>
          <a:lstStyle/>
          <a:p>
            <a:pPr marL="342900" lvl="0" indent="-342900" algn="ctr">
              <a:spcBef>
                <a:spcPts val="1000"/>
              </a:spcBef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2023 год – Год педагога и 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наставника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4034" y="1580606"/>
            <a:ext cx="10250578" cy="433061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«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Президента объявить 2023 год Годом педагога и наставника еще раз говорит о высоком статусе этих специалистов в нашем обществе, о важности их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работы. М</a:t>
            </a:r>
            <a:r>
              <a:rPr lang="ru-RU" sz="3200" i="1" dirty="0" smtClean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ероприятия </a:t>
            </a:r>
            <a:r>
              <a:rPr lang="ru-RU" sz="3200" i="1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педагога и наставника станут еще одним важным шагом для повышения престижа учительской профессии</a:t>
            </a:r>
            <a:r>
              <a:rPr lang="ru-RU" sz="3200" i="1" dirty="0" smtClean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marL="0" indent="0" algn="r">
              <a:buNone/>
            </a:pPr>
            <a:r>
              <a:rPr lang="ru-RU" sz="3200" b="1" dirty="0" smtClean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Министр просвещения РФ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Кравцов.</a:t>
            </a:r>
          </a:p>
        </p:txBody>
      </p:sp>
    </p:spTree>
    <p:extLst>
      <p:ext uri="{BB962C8B-B14F-4D97-AF65-F5344CB8AC3E}">
        <p14:creationId xmlns:p14="http://schemas.microsoft.com/office/powerpoint/2010/main" val="522993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0390" y="709749"/>
            <a:ext cx="9376364" cy="533835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Творить </a:t>
            </a: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свою душу, как и формировать в себе профессионала – занятие пожизненное. С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егодняшняя </a:t>
            </a: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 – и час ученичества, и поиск новых смыслов в управлении 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ОО, </a:t>
            </a: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осмысления достигнутого на сложном пути обеспечения качества 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2435977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3930" y="382447"/>
            <a:ext cx="9440681" cy="128089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Нормативно-правовое обеспечение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3931" y="1663337"/>
            <a:ext cx="9440681" cy="424788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Министерство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просвещения 25 декабря 2019года опубликовало распоряжение «Об утверждении методологии (целевой модели) наставничества обучающихся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организаций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осуществляющих образовательную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общеобразовательным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дополнительным общеобразовательным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программам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среднего профессионального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образования, в том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числе с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применением лучших практик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обмена опытом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обучающимися».</a:t>
            </a:r>
          </a:p>
          <a:p>
            <a:pPr marL="0" indent="0" algn="just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Приказ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образования и науки Пермского края «Об утверждении Положения о наставничестве для педагогических работников ОО Пермского края»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07.04.2022г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0003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709852" y="2364377"/>
            <a:ext cx="4428309" cy="17112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Наставничество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067006" y="4643845"/>
            <a:ext cx="3696788" cy="1136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Ученик-ученик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7067006" y="659673"/>
            <a:ext cx="3696788" cy="1136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Учитель-ученик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489167" y="659673"/>
            <a:ext cx="3461658" cy="1136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Учитель-учитель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489166" y="4643845"/>
            <a:ext cx="3461658" cy="11364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Учитель-родитель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4415246" y="1796142"/>
            <a:ext cx="535578" cy="5682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7067006" y="1796142"/>
            <a:ext cx="444137" cy="5682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949440" y="4075611"/>
            <a:ext cx="940526" cy="5682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4297680" y="4075611"/>
            <a:ext cx="796834" cy="5682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8255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Великие наставники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711233"/>
            <a:ext cx="8915400" cy="4454435"/>
          </a:xfrm>
        </p:spPr>
        <p:txBody>
          <a:bodyPr>
            <a:normAutofit fontScale="70000" lnSpcReduction="20000"/>
          </a:bodyPr>
          <a:lstStyle/>
          <a:p>
            <a:pPr marL="0" indent="0" algn="r"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 – это самый</a:t>
            </a:r>
          </a:p>
          <a:p>
            <a:pPr marL="0" indent="0" algn="r"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быстрый путь к большому успеху. </a:t>
            </a:r>
          </a:p>
          <a:p>
            <a:pPr marL="0" indent="0" algn="r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 Латанский</a:t>
            </a:r>
          </a:p>
          <a:p>
            <a:pPr marL="0" indent="0" algn="r">
              <a:buNone/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Платон,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Аристотель,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Сергий Радонежский,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П.П. Блонский,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А.В. Луначарский,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А.С. Макаренко…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516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4927" y="1005840"/>
            <a:ext cx="9649686" cy="53949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наставничеству, верности традициям есть в любом деле. Люди, прогрессивно мыслящие, духовно и нравственно сильные, это хорошо понимают и делают всё, чтобы их начинания имели развитие, чтобы на смену им приходили те, кто сохранит и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приумножит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достигнутое.</a:t>
            </a:r>
          </a:p>
          <a:p>
            <a:pPr marL="0" indent="0" algn="just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Эффективная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мотивации для наставников должна быть создана, и это должно быть эффективное современное наставничество, передача опытов, конкретных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навыков.</a:t>
            </a:r>
          </a:p>
          <a:p>
            <a:pPr marL="0" indent="0" algn="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В.В. Путин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338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554480"/>
            <a:ext cx="8915400" cy="44089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Со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мной работали десятки молодых педагогов. Я убедился, что как бы успешно человек не окончил педвуз, как бы он не был талантлив, а если не будет учиться на опыте, никогда не будет хорошим педагогом, я сам учился у более старых педагогов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0" indent="0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А.С. Макаренко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581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2857" y="624110"/>
            <a:ext cx="9871755" cy="930370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Сущность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наставничества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2858" y="1554479"/>
            <a:ext cx="9871754" cy="470262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1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	Наставничество – целенаправленный, длительный, поэтапный, непрерывный процесс формирования и совершенствования профессионализма как молодых специалистов, так и педагогов, имеющих диагностированные профессиональные дефициты.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2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	Наставничество – универсальная технология передачи опыта, знаний, формирование навыков, компетенций, метакомпетенций и ценностей через неформальное взаимообогащающее общение, основанное на доверии и партнерстве.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785679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149</TotalTime>
  <Words>1154</Words>
  <Application>Microsoft Office PowerPoint</Application>
  <PresentationFormat>Широкоэкранный</PresentationFormat>
  <Paragraphs>128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Calibri</vt:lpstr>
      <vt:lpstr>Century Gothic</vt:lpstr>
      <vt:lpstr>Times New Roman</vt:lpstr>
      <vt:lpstr>Trebuchet MS</vt:lpstr>
      <vt:lpstr>Wingdings</vt:lpstr>
      <vt:lpstr>Wingdings 3</vt:lpstr>
      <vt:lpstr>Легкий дым</vt:lpstr>
      <vt:lpstr>Наставничество  как стратегия развития…</vt:lpstr>
      <vt:lpstr>Презентация PowerPoint</vt:lpstr>
      <vt:lpstr>Презентация PowerPoint</vt:lpstr>
      <vt:lpstr>Нормативно-правовое обеспечение</vt:lpstr>
      <vt:lpstr>Презентация PowerPoint</vt:lpstr>
      <vt:lpstr>Великие наставники</vt:lpstr>
      <vt:lpstr>Презентация PowerPoint</vt:lpstr>
      <vt:lpstr>Презентация PowerPoint</vt:lpstr>
      <vt:lpstr>Сущность наставничества</vt:lpstr>
      <vt:lpstr>Наставник</vt:lpstr>
      <vt:lpstr>Презентация PowerPoint</vt:lpstr>
      <vt:lpstr>Наставляемый</vt:lpstr>
      <vt:lpstr>Функции наставничества в системе «наставник – учитель» </vt:lpstr>
      <vt:lpstr>Модели наставничества:</vt:lpstr>
      <vt:lpstr>Мысли …</vt:lpstr>
      <vt:lpstr>Польза для наставника</vt:lpstr>
      <vt:lpstr>Образовательные дефициты учащихся</vt:lpstr>
      <vt:lpstr>Гуманистические принципы работы              с такими детьми</vt:lpstr>
      <vt:lpstr>Значимый взрослый</vt:lpstr>
      <vt:lpstr>Взаимодействие в системе  «ученик – ученик»</vt:lpstr>
      <vt:lpstr>Из опроса молодых специалистов Свердловской области и Пермского края (2020 г.) </vt:lpstr>
      <vt:lpstr>2023 год – Год педагога и наставника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Наставничество как стратегия развития</dc:title>
  <dc:creator>Владелец</dc:creator>
  <cp:lastModifiedBy>Владелец</cp:lastModifiedBy>
  <cp:revision>21</cp:revision>
  <cp:lastPrinted>2022-12-06T10:02:29Z</cp:lastPrinted>
  <dcterms:created xsi:type="dcterms:W3CDTF">2022-11-21T09:05:49Z</dcterms:created>
  <dcterms:modified xsi:type="dcterms:W3CDTF">2022-12-06T10:03:26Z</dcterms:modified>
</cp:coreProperties>
</file>